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media/image14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2" r:id="rId1"/>
    <p:sldMasterId id="2147483847" r:id="rId2"/>
  </p:sldMasterIdLst>
  <p:notesMasterIdLst>
    <p:notesMasterId r:id="rId20"/>
  </p:notesMasterIdLst>
  <p:sldIdLst>
    <p:sldId id="323" r:id="rId3"/>
    <p:sldId id="322" r:id="rId4"/>
    <p:sldId id="304" r:id="rId5"/>
    <p:sldId id="331" r:id="rId6"/>
    <p:sldId id="324" r:id="rId7"/>
    <p:sldId id="332" r:id="rId8"/>
    <p:sldId id="333" r:id="rId9"/>
    <p:sldId id="334" r:id="rId10"/>
    <p:sldId id="325" r:id="rId11"/>
    <p:sldId id="329" r:id="rId12"/>
    <p:sldId id="327" r:id="rId13"/>
    <p:sldId id="328" r:id="rId14"/>
    <p:sldId id="330" r:id="rId15"/>
    <p:sldId id="319" r:id="rId16"/>
    <p:sldId id="336" r:id="rId17"/>
    <p:sldId id="335" r:id="rId18"/>
    <p:sldId id="320" r:id="rId19"/>
  </p:sldIdLst>
  <p:sldSz cx="12192000" cy="6858000"/>
  <p:notesSz cx="6858000" cy="9144000"/>
  <p:custShowLst>
    <p:custShow name="Main Slides" id="0">
      <p:sldLst/>
    </p:custShow>
  </p:custShow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 Slides" id="{BD4AE434-FB75-488A-BE53-0A8BF7EA68DF}">
          <p14:sldIdLst>
            <p14:sldId id="323"/>
            <p14:sldId id="322"/>
            <p14:sldId id="304"/>
            <p14:sldId id="331"/>
            <p14:sldId id="324"/>
            <p14:sldId id="332"/>
            <p14:sldId id="333"/>
            <p14:sldId id="334"/>
            <p14:sldId id="325"/>
            <p14:sldId id="329"/>
            <p14:sldId id="327"/>
            <p14:sldId id="328"/>
            <p14:sldId id="330"/>
            <p14:sldId id="319"/>
            <p14:sldId id="336"/>
            <p14:sldId id="335"/>
            <p14:sldId id="32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83A3E"/>
    <a:srgbClr val="647B8C"/>
    <a:srgbClr val="A0C0E5"/>
    <a:srgbClr val="7FA6C8"/>
    <a:srgbClr val="86AACB"/>
    <a:srgbClr val="676767"/>
    <a:srgbClr val="505050"/>
    <a:srgbClr val="44546A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176" autoAdjust="0"/>
    <p:restoredTop sz="76368" autoAdjust="0"/>
  </p:normalViewPr>
  <p:slideViewPr>
    <p:cSldViewPr snapToGrid="0">
      <p:cViewPr varScale="1">
        <p:scale>
          <a:sx n="47" d="100"/>
          <a:sy n="47" d="100"/>
        </p:scale>
        <p:origin x="1308" y="3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55" d="100"/>
          <a:sy n="55" d="100"/>
        </p:scale>
        <p:origin x="2880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87D1B5-D667-42F5-9E38-2FD202ABDFA0}" type="datetimeFigureOut">
              <a:rPr lang="en-US" smtClean="0"/>
              <a:t>4/7/2017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A87904-88DE-4022-A424-ACD2E6FC17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9940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A87904-88DE-4022-A424-ACD2E6FC1751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2134624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15558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28561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/>
              <a:t>- Tag Helper </a:t>
            </a:r>
            <a:r>
              <a:rPr lang="en-US" dirty="0">
                <a:sym typeface="Wingdings" panose="05000000000000000000" pitchFamily="2" charset="2"/>
              </a:rPr>
              <a:t> ASP.NET Core 1.1+ ONLY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21970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A87904-88DE-4022-A424-ACD2E6FC1751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5303502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21865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75604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A87904-88DE-4022-A424-ACD2E6FC175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67289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28057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/>
              <a:t>- use View Component instead for code execution need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54526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78594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/>
              <a:t>- Razor Language Service ext. for VS 2017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78519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58000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A87904-88DE-4022-A424-ACD2E6FC1751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065527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Similar to partial view</a:t>
            </a:r>
          </a:p>
          <a:p>
            <a:pPr marL="171450" indent="-171450">
              <a:buFontTx/>
              <a:buChar char="-"/>
            </a:pPr>
            <a:r>
              <a:rPr lang="en-US" dirty="0"/>
              <a:t>Only depends on data you provide when calling into 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80476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/>
              <a:t>- Can’t use filters with them since they don’t participate in lifecycle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11815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emf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4/7/2017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6490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4/7/2017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2843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4/7/2017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8555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Walkin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269239" y="2077800"/>
            <a:ext cx="6274974" cy="2696029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ltGray">
          <a:xfrm>
            <a:off x="448213" y="6092098"/>
            <a:ext cx="1421436" cy="300619"/>
          </a:xfrm>
          <a:prstGeom prst="rect">
            <a:avLst/>
          </a:prstGeom>
        </p:spPr>
      </p:pic>
      <p:grpSp>
        <p:nvGrpSpPr>
          <p:cNvPr id="11" name="Group 10"/>
          <p:cNvGrpSpPr/>
          <p:nvPr userDrawn="1"/>
        </p:nvGrpSpPr>
        <p:grpSpPr bwMode="white">
          <a:xfrm>
            <a:off x="232220" y="2077801"/>
            <a:ext cx="5083026" cy="1591899"/>
            <a:chOff x="305456" y="2253658"/>
            <a:chExt cx="5184951" cy="1623589"/>
          </a:xfrm>
        </p:grpSpPr>
        <p:sp>
          <p:nvSpPr>
            <p:cNvPr id="3" name="TextBox 2"/>
            <p:cNvSpPr txBox="1"/>
            <p:nvPr userDrawn="1"/>
          </p:nvSpPr>
          <p:spPr bwMode="white">
            <a:xfrm>
              <a:off x="305456" y="2253658"/>
              <a:ext cx="5156271" cy="1318133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7056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dotnet</a:t>
              </a:r>
              <a:r>
                <a:rPr lang="en-US" sz="7056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Conf</a:t>
              </a:r>
              <a:endParaRPr lang="en-US" sz="7056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sp>
          <p:nvSpPr>
            <p:cNvPr id="10" name="TextBox 9"/>
            <p:cNvSpPr txBox="1"/>
            <p:nvPr userDrawn="1"/>
          </p:nvSpPr>
          <p:spPr bwMode="white">
            <a:xfrm>
              <a:off x="328316" y="3152130"/>
              <a:ext cx="5162091" cy="725117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2941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+mj-lt"/>
                  <a:cs typeface="Segoe UI Semibold" panose="020B0702040204020203" pitchFamily="34" charset="0"/>
                </a:rPr>
                <a:t>Virtual event</a:t>
              </a:r>
              <a:r>
                <a:rPr lang="en-US" sz="2941" baseline="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+mj-lt"/>
                  <a:cs typeface="Segoe UI Semibold" panose="020B0702040204020203" pitchFamily="34" charset="0"/>
                </a:rPr>
                <a:t>   June 7–9, 2016</a:t>
              </a:r>
              <a:endParaRPr lang="en-US" sz="294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endParaRPr>
            </a:p>
          </p:txBody>
        </p:sp>
        <p:cxnSp>
          <p:nvCxnSpPr>
            <p:cNvPr id="5" name="Straight Connector 4"/>
            <p:cNvCxnSpPr/>
            <p:nvPr userDrawn="1"/>
          </p:nvCxnSpPr>
          <p:spPr bwMode="white">
            <a:xfrm>
              <a:off x="2682596" y="3314384"/>
              <a:ext cx="0" cy="366430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716065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rgbClr val="1E1A20">
              <a:alpha val="75000"/>
            </a:srgb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13" rIns="0" bIns="45713" numCol="1" rtlCol="0" anchor="ctr" anchorCtr="0" compatLnSpc="1">
            <a:prstTxWarp prst="textNoShape">
              <a:avLst/>
            </a:prstTxWarp>
          </a:bodyPr>
          <a:lstStyle/>
          <a:p>
            <a:pPr algn="ctr" defTabSz="913927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4" y="6119147"/>
            <a:ext cx="1253377" cy="268786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 bwMode="black">
          <a:xfrm>
            <a:off x="269302" y="1646860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3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269302" y="3441247"/>
            <a:ext cx="7171337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6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48213" y="6092098"/>
            <a:ext cx="1421436" cy="300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0497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0" y="1189178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54" indent="0">
              <a:buNone/>
              <a:defRPr/>
            </a:lvl3pPr>
            <a:lvl4pPr marL="448107" indent="0">
              <a:buNone/>
              <a:defRPr/>
            </a:lvl4pPr>
            <a:lvl5pPr marL="672161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2235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0" y="1189178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54" indent="0">
              <a:buNone/>
              <a:defRPr/>
            </a:lvl3pPr>
            <a:lvl4pPr marL="448107" indent="0">
              <a:buNone/>
              <a:defRPr/>
            </a:lvl4pPr>
            <a:lvl5pPr marL="672161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17187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3523" cy="2052030"/>
          </a:xfrm>
        </p:spPr>
        <p:txBody>
          <a:bodyPr>
            <a:spAutoFit/>
          </a:bodyPr>
          <a:lstStyle>
            <a:lvl1pPr>
              <a:defRPr sz="392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301638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3523" cy="2052030"/>
          </a:xfrm>
        </p:spPr>
        <p:txBody>
          <a:bodyPr>
            <a:spAutoFit/>
          </a:bodyPr>
          <a:lstStyle>
            <a:lvl1pPr>
              <a:defRPr sz="392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258405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70826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/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/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34052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4/7/2017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27113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7"/>
            <a:ext cx="5378548" cy="1946751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7"/>
            <a:ext cx="5378548" cy="1946751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50157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7"/>
            <a:ext cx="5378548" cy="1946751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6"/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7"/>
            <a:ext cx="5378548" cy="1946751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6"/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49601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90470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1186357"/>
            <a:ext cx="8066548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1" y="3877277"/>
            <a:ext cx="8067822" cy="724246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6" spc="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4503781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1186357"/>
            <a:ext cx="8067822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619">
                      <a:schemeClr val="tx1"/>
                    </a:gs>
                    <a:gs pos="26549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6518206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1829089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9577462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Dar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1893778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2" y="1217195"/>
            <a:ext cx="5378548" cy="1973570"/>
          </a:xfrm>
        </p:spPr>
        <p:txBody>
          <a:bodyPr>
            <a:spAutoFit/>
          </a:bodyPr>
          <a:lstStyle>
            <a:lvl1pPr>
              <a:defRPr sz="646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7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6028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034787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4/7/2017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35355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209086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Dar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2377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5" tIns="45715" rIns="45715" bIns="4571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3"/>
            <a:ext cx="11653522" cy="1956973"/>
          </a:xfrm>
        </p:spPr>
        <p:txBody>
          <a:bodyPr/>
          <a:lstStyle>
            <a:lvl1pPr marL="0" indent="0">
              <a:buNone/>
              <a:defRPr sz="3234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661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2979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36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094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6706528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171617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59" tIns="143407" rIns="179259" bIns="143407" numCol="1" anchor="t" anchorCtr="0" compatLnSpc="1">
            <a:prstTxWarp prst="textNoShape">
              <a:avLst/>
            </a:prstTxWarp>
            <a:spAutoFit/>
          </a:bodyPr>
          <a:lstStyle/>
          <a:p>
            <a:pPr defTabSz="913748" eaLnBrk="0" hangingPunct="0"/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48213" y="470067"/>
            <a:ext cx="1421436" cy="300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1064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40" y="1189178"/>
            <a:ext cx="11653523" cy="2396047"/>
          </a:xfrm>
          <a:prstGeom prst="rect">
            <a:avLst/>
          </a:prstGeom>
        </p:spPr>
        <p:txBody>
          <a:bodyPr/>
          <a:lstStyle>
            <a:lvl1pPr marL="284735" indent="-284735">
              <a:buClr>
                <a:schemeClr val="tx1"/>
              </a:buClr>
              <a:buSzPct val="90000"/>
              <a:buFont typeface="Arial" pitchFamily="34" charset="0"/>
              <a:buChar char="•"/>
              <a:defRPr sz="3528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134" indent="-275401">
              <a:buClr>
                <a:schemeClr val="tx1"/>
              </a:buClr>
              <a:buSzPct val="90000"/>
              <a:buFont typeface="Arial" pitchFamily="34" charset="0"/>
              <a:buChar char="•"/>
              <a:defRPr sz="3136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4869" indent="-284735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8923" indent="-224054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2976" indent="-224054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6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39267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50-50 Right Photo Layout"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454010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/>
          <a:srcRect t="9142"/>
          <a:stretch/>
        </p:blipFill>
        <p:spPr>
          <a:xfrm>
            <a:off x="0" y="-66411"/>
            <a:ext cx="12192000" cy="6924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51837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4/7/2017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6115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4/7/2017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9812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4/7/2017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4614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4/7/2017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1573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4/7/2017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1627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4/7/2017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6629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C3160E-2579-4584-9765-DC1BA0B358F9}" type="datetimeFigureOut">
              <a:rPr lang="en-US" smtClean="0"/>
              <a:t>4/7/2017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95092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23" r:id="rId1"/>
    <p:sldLayoutId id="2147483824" r:id="rId2"/>
    <p:sldLayoutId id="2147483825" r:id="rId3"/>
    <p:sldLayoutId id="2147483826" r:id="rId4"/>
    <p:sldLayoutId id="2147483827" r:id="rId5"/>
    <p:sldLayoutId id="2147483828" r:id="rId6"/>
    <p:sldLayoutId id="2147483829" r:id="rId7"/>
    <p:sldLayoutId id="2147483830" r:id="rId8"/>
    <p:sldLayoutId id="2147483831" r:id="rId9"/>
    <p:sldLayoutId id="2147483832" r:id="rId10"/>
    <p:sldLayoutId id="214748383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2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12370901" y="-8231"/>
            <a:ext cx="936854" cy="5662635"/>
            <a:chOff x="12618968" y="-8396"/>
            <a:chExt cx="955640" cy="5775363"/>
          </a:xfrm>
        </p:grpSpPr>
        <p:grpSp>
          <p:nvGrpSpPr>
            <p:cNvPr id="26" name="Group 25"/>
            <p:cNvGrpSpPr/>
            <p:nvPr userDrawn="1"/>
          </p:nvGrpSpPr>
          <p:grpSpPr>
            <a:xfrm rot="5400000">
              <a:off x="11584221" y="1040743"/>
              <a:ext cx="2698730" cy="629236"/>
              <a:chOff x="1584344" y="4543426"/>
              <a:chExt cx="2698730" cy="629236"/>
            </a:xfrm>
          </p:grpSpPr>
          <p:sp>
            <p:nvSpPr>
              <p:cNvPr id="37" name="Rectangle 36"/>
              <p:cNvSpPr/>
              <p:nvPr userDrawn="1"/>
            </p:nvSpPr>
            <p:spPr bwMode="auto">
              <a:xfrm>
                <a:off x="1586734" y="4543428"/>
                <a:ext cx="869930" cy="28976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13927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Green</a:t>
                </a:r>
              </a:p>
              <a:p>
                <a:pPr algn="l" defTabSz="913927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49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16 G:124 B:16</a:t>
                </a:r>
                <a:endParaRPr lang="en-US" sz="49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1" name="Rectangle 40"/>
              <p:cNvSpPr/>
              <p:nvPr userDrawn="1"/>
            </p:nvSpPr>
            <p:spPr bwMode="auto">
              <a:xfrm>
                <a:off x="2505456" y="4543427"/>
                <a:ext cx="869930" cy="28976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13927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Orange</a:t>
                </a:r>
              </a:p>
              <a:p>
                <a:pPr algn="l" defTabSz="913927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49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216 G:59 B:1</a:t>
                </a:r>
                <a:endParaRPr lang="en-US" sz="49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2" name="Rectangle 41"/>
              <p:cNvSpPr/>
              <p:nvPr userDrawn="1"/>
            </p:nvSpPr>
            <p:spPr bwMode="auto">
              <a:xfrm>
                <a:off x="3413144" y="4543426"/>
                <a:ext cx="869930" cy="28976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R:0 G:120 B:215</a:t>
                </a:r>
              </a:p>
            </p:txBody>
          </p:sp>
          <p:sp>
            <p:nvSpPr>
              <p:cNvPr id="43" name="Rectangle 42"/>
              <p:cNvSpPr/>
              <p:nvPr userDrawn="1"/>
            </p:nvSpPr>
            <p:spPr bwMode="auto">
              <a:xfrm>
                <a:off x="2498744" y="4882896"/>
                <a:ext cx="869930" cy="289766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algn="l" defTabSz="913927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49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210 G:210 B:210</a:t>
                </a:r>
                <a:endParaRPr lang="en-US" sz="490" dirty="0">
                  <a:gradFill>
                    <a:gsLst>
                      <a:gs pos="37168">
                        <a:srgbClr val="292929"/>
                      </a:gs>
                      <a:gs pos="72000">
                        <a:srgbClr val="292929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4" name="Rectangle 43"/>
              <p:cNvSpPr/>
              <p:nvPr userDrawn="1"/>
            </p:nvSpPr>
            <p:spPr bwMode="auto">
              <a:xfrm>
                <a:off x="3413144" y="4882895"/>
                <a:ext cx="869930" cy="289766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Orange</a:t>
                </a:r>
              </a:p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G:140 B:0</a:t>
                </a:r>
              </a:p>
            </p:txBody>
          </p:sp>
          <p:sp>
            <p:nvSpPr>
              <p:cNvPr id="45" name="Rectangle 44"/>
              <p:cNvSpPr/>
              <p:nvPr userDrawn="1"/>
            </p:nvSpPr>
            <p:spPr bwMode="auto">
              <a:xfrm>
                <a:off x="1584344" y="4882896"/>
                <a:ext cx="869930" cy="28976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Yellow</a:t>
                </a:r>
              </a:p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G:185 B:0</a:t>
                </a:r>
              </a:p>
            </p:txBody>
          </p:sp>
        </p:grpSp>
        <p:sp>
          <p:nvSpPr>
            <p:cNvPr id="28" name="TextBox 27"/>
            <p:cNvSpPr txBox="1"/>
            <p:nvPr userDrawn="1"/>
          </p:nvSpPr>
          <p:spPr>
            <a:xfrm rot="5400000">
              <a:off x="12979639" y="256928"/>
              <a:ext cx="860293" cy="32964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14192" rtl="0" eaLnBrk="1" latinLnBrk="0" hangingPunct="1">
                <a:lnSpc>
                  <a:spcPct val="90000"/>
                </a:lnSpc>
                <a:spcAft>
                  <a:spcPts val="588"/>
                </a:spcAft>
              </a:pPr>
              <a:r>
                <a:rPr lang="en-US" sz="98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Main colors</a:t>
              </a:r>
            </a:p>
          </p:txBody>
        </p:sp>
        <p:sp>
          <p:nvSpPr>
            <p:cNvPr id="32" name="TextBox 31"/>
            <p:cNvSpPr txBox="1"/>
            <p:nvPr userDrawn="1"/>
          </p:nvSpPr>
          <p:spPr>
            <a:xfrm rot="5400000">
              <a:off x="11746692" y="4228746"/>
              <a:ext cx="2647253" cy="326834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14192" rtl="0" eaLnBrk="1" latinLnBrk="0" hangingPunct="1">
                <a:lnSpc>
                  <a:spcPct val="90000"/>
                </a:lnSpc>
                <a:spcAft>
                  <a:spcPts val="588"/>
                </a:spcAft>
              </a:pPr>
              <a:r>
                <a:rPr lang="en-US" sz="98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Secondary colors (use only when necessary)</a:t>
              </a:r>
            </a:p>
          </p:txBody>
        </p:sp>
        <p:sp>
          <p:nvSpPr>
            <p:cNvPr id="22" name="Rectangle 21"/>
            <p:cNvSpPr/>
            <p:nvPr userDrawn="1"/>
          </p:nvSpPr>
          <p:spPr bwMode="auto">
            <a:xfrm rot="5400000">
              <a:off x="12328888" y="5187119"/>
              <a:ext cx="869930" cy="289766"/>
            </a:xfrm>
            <a:prstGeom prst="rect">
              <a:avLst/>
            </a:prstGeom>
            <a:solidFill>
              <a:srgbClr val="A8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1392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Red</a:t>
              </a:r>
            </a:p>
            <a:p>
              <a:pPr algn="l" defTabSz="91392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49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168 G:0 B:0</a:t>
              </a:r>
              <a:endParaRPr lang="en-US" sz="49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" name="Rectangle 22"/>
            <p:cNvSpPr/>
            <p:nvPr userDrawn="1"/>
          </p:nvSpPr>
          <p:spPr bwMode="auto">
            <a:xfrm rot="5400000">
              <a:off x="12328888" y="3353997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1392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Light Blue</a:t>
              </a:r>
            </a:p>
            <a:p>
              <a:pPr algn="l" defTabSz="91392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R:16</a:t>
              </a:r>
              <a:r>
                <a:rPr lang="en-US" sz="49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 G:124 B:16</a:t>
              </a:r>
              <a:endParaRPr lang="en-US" sz="49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" name="Rectangle 23"/>
            <p:cNvSpPr/>
            <p:nvPr userDrawn="1"/>
          </p:nvSpPr>
          <p:spPr bwMode="auto">
            <a:xfrm rot="5400000">
              <a:off x="12328888" y="4272719"/>
              <a:ext cx="869930" cy="289766"/>
            </a:xfrm>
            <a:prstGeom prst="rect">
              <a:avLst/>
            </a:prstGeom>
            <a:solidFill>
              <a:srgbClr val="002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1392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Blue</a:t>
              </a:r>
            </a:p>
            <a:p>
              <a:pPr algn="l" defTabSz="91392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R0 G32 B80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606638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8" r:id="rId1"/>
    <p:sldLayoutId id="2147483849" r:id="rId2"/>
    <p:sldLayoutId id="2147483850" r:id="rId3"/>
    <p:sldLayoutId id="2147483851" r:id="rId4"/>
    <p:sldLayoutId id="2147483852" r:id="rId5"/>
    <p:sldLayoutId id="2147483853" r:id="rId6"/>
    <p:sldLayoutId id="2147483854" r:id="rId7"/>
    <p:sldLayoutId id="2147483855" r:id="rId8"/>
    <p:sldLayoutId id="2147483856" r:id="rId9"/>
    <p:sldLayoutId id="2147483857" r:id="rId10"/>
    <p:sldLayoutId id="2147483858" r:id="rId11"/>
    <p:sldLayoutId id="2147483859" r:id="rId12"/>
    <p:sldLayoutId id="2147483860" r:id="rId13"/>
    <p:sldLayoutId id="2147483861" r:id="rId14"/>
    <p:sldLayoutId id="2147483862" r:id="rId15"/>
    <p:sldLayoutId id="2147483863" r:id="rId16"/>
    <p:sldLayoutId id="2147483864" r:id="rId17"/>
    <p:sldLayoutId id="2147483865" r:id="rId18"/>
    <p:sldLayoutId id="2147483866" r:id="rId19"/>
    <p:sldLayoutId id="2147483867" r:id="rId20"/>
    <p:sldLayoutId id="2147483868" r:id="rId21"/>
    <p:sldLayoutId id="2147483869" r:id="rId22"/>
    <p:sldLayoutId id="2147483870" r:id="rId23"/>
    <p:sldLayoutId id="2147483871" r:id="rId24"/>
    <p:sldLayoutId id="2147483872" r:id="rId25"/>
  </p:sldLayoutIdLst>
  <p:transition>
    <p:fade/>
  </p:transition>
  <p:txStyles>
    <p:titleStyle>
      <a:lvl1pPr algn="l" defTabSz="914192" rtl="0" eaLnBrk="1" latinLnBrk="0" hangingPunct="1">
        <a:lnSpc>
          <a:spcPct val="90000"/>
        </a:lnSpc>
        <a:spcBef>
          <a:spcPct val="0"/>
        </a:spcBef>
        <a:buNone/>
        <a:defRPr lang="en-US" sz="4704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080" marR="0" indent="-33608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581" marR="0" indent="-23650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187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241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294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026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123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219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5315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09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192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28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383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479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257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9967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676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5.wdp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microsoft.com/office/2007/relationships/hdphoto" Target="../media/hdphoto3.wdp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microsoft.com/office/2007/relationships/hdphoto" Target="../media/hdphoto3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microsoft.com/office/2007/relationships/hdphoto" Target="../media/hdphoto4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9144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958" y="1122363"/>
            <a:ext cx="9144000" cy="2387600"/>
          </a:xfrm>
          <a:solidFill>
            <a:srgbClr val="505050">
              <a:alpha val="75000"/>
            </a:srgbClr>
          </a:solidFill>
        </p:spPr>
        <p:txBody>
          <a:bodyPr anchor="ctr">
            <a:normAutofit/>
          </a:bodyPr>
          <a:lstStyle/>
          <a:p>
            <a:r>
              <a:rPr lang="en-US" sz="4800" b="1" dirty="0"/>
              <a:t>Building Reusable UI Components</a:t>
            </a:r>
            <a:br>
              <a:rPr lang="en-US" sz="4900" b="1" dirty="0"/>
            </a:br>
            <a:r>
              <a:rPr lang="en-US" sz="4000" b="1" dirty="0"/>
              <a:t>in ASP.NET Core MVC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958" y="3602038"/>
            <a:ext cx="9144000" cy="520783"/>
          </a:xfrm>
          <a:solidFill>
            <a:srgbClr val="505050">
              <a:alpha val="75000"/>
            </a:srgbClr>
          </a:solidFill>
        </p:spPr>
        <p:txBody>
          <a:bodyPr anchor="ctr"/>
          <a:lstStyle/>
          <a:p>
            <a:pPr algn="l"/>
            <a:r>
              <a:rPr lang="en-US" b="1" dirty="0"/>
              <a:t>	 @Scott_Addie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610" y="3094228"/>
            <a:ext cx="2289053" cy="92354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3234" y="3094228"/>
            <a:ext cx="923546" cy="923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900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 Component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Replace Child Actions in ASP.NET Core</a:t>
            </a:r>
          </a:p>
          <a:p>
            <a:pPr lvl="1"/>
            <a:r>
              <a:rPr lang="en-US" dirty="0"/>
              <a:t>Lighter weight</a:t>
            </a:r>
          </a:p>
          <a:p>
            <a:pPr lvl="1"/>
            <a:r>
              <a:rPr lang="en-US" dirty="0"/>
              <a:t>Don’t participate in controller lifecycle</a:t>
            </a:r>
          </a:p>
          <a:p>
            <a:r>
              <a:rPr lang="en-US" dirty="0"/>
              <a:t>Designed with testing in mind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1889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 Component Anatomy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Class (inherits from </a:t>
            </a:r>
            <a:r>
              <a:rPr lang="en-US" i="1" dirty="0" err="1"/>
              <a:t>ViewComponent</a:t>
            </a:r>
            <a:r>
              <a:rPr lang="en-US" dirty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Razor View</a:t>
            </a:r>
          </a:p>
        </p:txBody>
      </p:sp>
    </p:spTree>
    <p:extLst>
      <p:ext uri="{BB962C8B-B14F-4D97-AF65-F5344CB8AC3E}">
        <p14:creationId xmlns:p14="http://schemas.microsoft.com/office/powerpoint/2010/main" val="233923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 Search Paths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Views/</a:t>
            </a:r>
            <a:r>
              <a:rPr lang="en-US" dirty="0">
                <a:solidFill>
                  <a:srgbClr val="A0C0E5"/>
                </a:solidFill>
              </a:rPr>
              <a:t>&lt;</a:t>
            </a:r>
            <a:r>
              <a:rPr lang="en-US" dirty="0" err="1">
                <a:solidFill>
                  <a:srgbClr val="A0C0E5"/>
                </a:solidFill>
              </a:rPr>
              <a:t>controller_name</a:t>
            </a:r>
            <a:r>
              <a:rPr lang="en-US" dirty="0">
                <a:solidFill>
                  <a:srgbClr val="A0C0E5"/>
                </a:solidFill>
              </a:rPr>
              <a:t>&gt;</a:t>
            </a:r>
            <a:r>
              <a:rPr lang="en-US" dirty="0"/>
              <a:t>/Components/</a:t>
            </a:r>
            <a:r>
              <a:rPr lang="en-US" dirty="0">
                <a:solidFill>
                  <a:srgbClr val="A0C0E5"/>
                </a:solidFill>
              </a:rPr>
              <a:t>&lt;</a:t>
            </a:r>
            <a:r>
              <a:rPr lang="en-US" dirty="0" err="1">
                <a:solidFill>
                  <a:srgbClr val="A0C0E5"/>
                </a:solidFill>
              </a:rPr>
              <a:t>vc_name</a:t>
            </a:r>
            <a:r>
              <a:rPr lang="en-US" dirty="0">
                <a:solidFill>
                  <a:srgbClr val="A0C0E5"/>
                </a:solidFill>
              </a:rPr>
              <a:t>&gt;</a:t>
            </a:r>
            <a:r>
              <a:rPr lang="en-US" dirty="0"/>
              <a:t>/</a:t>
            </a:r>
            <a:r>
              <a:rPr lang="en-US" dirty="0">
                <a:solidFill>
                  <a:srgbClr val="A0C0E5"/>
                </a:solidFill>
              </a:rPr>
              <a:t>&lt;</a:t>
            </a:r>
            <a:r>
              <a:rPr lang="en-US" dirty="0" err="1">
                <a:solidFill>
                  <a:srgbClr val="A0C0E5"/>
                </a:solidFill>
              </a:rPr>
              <a:t>view_name</a:t>
            </a:r>
            <a:r>
              <a:rPr lang="en-US" dirty="0">
                <a:solidFill>
                  <a:srgbClr val="A0C0E5"/>
                </a:solidFill>
              </a:rPr>
              <a:t>&gt;</a:t>
            </a:r>
          </a:p>
          <a:p>
            <a:r>
              <a:rPr lang="en-US" dirty="0"/>
              <a:t>Views/Shared/Components/</a:t>
            </a:r>
            <a:r>
              <a:rPr lang="en-US" dirty="0">
                <a:solidFill>
                  <a:srgbClr val="A0C0E5"/>
                </a:solidFill>
              </a:rPr>
              <a:t>&lt;</a:t>
            </a:r>
            <a:r>
              <a:rPr lang="en-US" dirty="0" err="1">
                <a:solidFill>
                  <a:srgbClr val="A0C0E5"/>
                </a:solidFill>
              </a:rPr>
              <a:t>vc_name</a:t>
            </a:r>
            <a:r>
              <a:rPr lang="en-US" dirty="0">
                <a:solidFill>
                  <a:srgbClr val="A0C0E5"/>
                </a:solidFill>
              </a:rPr>
              <a:t>&gt;</a:t>
            </a:r>
            <a:r>
              <a:rPr lang="en-US" dirty="0"/>
              <a:t>/</a:t>
            </a:r>
            <a:r>
              <a:rPr lang="en-US" dirty="0">
                <a:solidFill>
                  <a:srgbClr val="A0C0E5"/>
                </a:solidFill>
              </a:rPr>
              <a:t>&lt;</a:t>
            </a:r>
            <a:r>
              <a:rPr lang="en-US" dirty="0" err="1">
                <a:solidFill>
                  <a:srgbClr val="A0C0E5"/>
                </a:solidFill>
              </a:rPr>
              <a:t>view_name</a:t>
            </a:r>
            <a:r>
              <a:rPr lang="en-US" dirty="0">
                <a:solidFill>
                  <a:srgbClr val="A0C0E5"/>
                </a:solidFill>
              </a:rPr>
              <a:t>&gt;</a:t>
            </a:r>
          </a:p>
          <a:p>
            <a:endParaRPr lang="en-US" dirty="0"/>
          </a:p>
          <a:p>
            <a:r>
              <a:rPr lang="en-US" dirty="0"/>
              <a:t>Default view = </a:t>
            </a:r>
            <a:r>
              <a:rPr lang="en-US" i="1" dirty="0" err="1"/>
              <a:t>Default.cshtml</a:t>
            </a:r>
            <a:endParaRPr lang="en-US" i="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65368" y1="64358" x2="82973" y2="82684"/>
                        <a14:foregroundMark x1="60462" y1="60462" x2="55556" y2="54113"/>
                        <a14:foregroundMark x1="55556" y1="54113" x2="59596" y2="42857"/>
                        <a14:foregroundMark x1="59596" y1="42857" x2="60173" y2="32468"/>
                        <a14:foregroundMark x1="60173" y1="32468" x2="56277" y2="24242"/>
                        <a14:foregroundMark x1="56277" y1="24242" x2="50505" y2="18326"/>
                        <a14:foregroundMark x1="50505" y1="18326" x2="37951" y2="13853"/>
                        <a14:foregroundMark x1="37951" y1="13853" x2="27273" y2="16017"/>
                        <a14:foregroundMark x1="27273" y1="16017" x2="18759" y2="22511"/>
                        <a14:foregroundMark x1="55123" y1="52237" x2="47042" y2="59307"/>
                        <a14:foregroundMark x1="47763" y1="58297" x2="36219" y2="60895"/>
                        <a14:foregroundMark x1="19481" y1="21212" x2="14430" y2="32179"/>
                        <a14:foregroundMark x1="14430" y1="32179" x2="14430" y2="42136"/>
                        <a14:foregroundMark x1="14430" y1="42136" x2="17316" y2="49784"/>
                        <a14:foregroundMark x1="17316" y1="49784" x2="23954" y2="56999"/>
                        <a14:foregroundMark x1="24820" y1="57143" x2="35786" y2="61039"/>
                        <a14:foregroundMark x1="26696" y1="50649" x2="21501" y2="42857"/>
                        <a14:foregroundMark x1="21789" y1="42857" x2="20924" y2="33478"/>
                        <a14:foregroundMark x1="20924" y1="33478" x2="25974" y2="2568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4499" y="2741578"/>
            <a:ext cx="4103451" cy="4103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652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 Component Invocation Approaches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Traditional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Tag Helper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Controller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5969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View Components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08050" y="1466850"/>
            <a:ext cx="10928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80255" y="0"/>
            <a:ext cx="6111745" cy="6857999"/>
          </a:xfrm>
          <a:prstGeom prst="parallelogram">
            <a:avLst>
              <a:gd name="adj" fmla="val 40186"/>
            </a:avLst>
          </a:prstGeom>
          <a:solidFill>
            <a:schemeClr val="accent1"/>
          </a:solidFill>
        </p:spPr>
      </p:pic>
    </p:spTree>
    <p:extLst>
      <p:ext uri="{BB962C8B-B14F-4D97-AF65-F5344CB8AC3E}">
        <p14:creationId xmlns:p14="http://schemas.microsoft.com/office/powerpoint/2010/main" val="1349649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Recommendations</a:t>
            </a:r>
            <a:br>
              <a:rPr lang="en-US" dirty="0"/>
            </a:br>
            <a:r>
              <a:rPr lang="en-US" sz="2000" dirty="0"/>
              <a:t>HTML Helpers </a:t>
            </a:r>
            <a:r>
              <a:rPr lang="en-US" sz="2000" i="1" dirty="0"/>
              <a:t>vs.</a:t>
            </a:r>
            <a:r>
              <a:rPr lang="en-US" sz="2000" dirty="0"/>
              <a:t> Tag Helpers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Prefer Tag Helpers when…</a:t>
            </a:r>
          </a:p>
          <a:p>
            <a:pPr lvl="1"/>
            <a:r>
              <a:rPr lang="en-US" dirty="0"/>
              <a:t>Wanting to avoid Razor</a:t>
            </a:r>
          </a:p>
          <a:p>
            <a:pPr lvl="1"/>
            <a:r>
              <a:rPr lang="en-US" dirty="0"/>
              <a:t>Wanting HTML-like syntax</a:t>
            </a:r>
          </a:p>
          <a:p>
            <a:pPr lvl="1"/>
            <a:r>
              <a:rPr lang="en-US" dirty="0"/>
              <a:t>Testability is important</a:t>
            </a:r>
          </a:p>
          <a:p>
            <a:pPr lvl="1"/>
            <a:endParaRPr lang="en-US" dirty="0"/>
          </a:p>
          <a:p>
            <a:r>
              <a:rPr lang="en-US" dirty="0"/>
              <a:t>Prefer HTML Helpers when…</a:t>
            </a:r>
          </a:p>
          <a:p>
            <a:pPr lvl="1"/>
            <a:r>
              <a:rPr lang="en-US" dirty="0"/>
              <a:t>Wanting to use Razor</a:t>
            </a:r>
          </a:p>
          <a:p>
            <a:pPr lvl="1"/>
            <a:r>
              <a:rPr lang="en-US" dirty="0"/>
              <a:t>Porting app from ASP.NET proper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1365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Recommendations</a:t>
            </a:r>
            <a:br>
              <a:rPr lang="en-US" dirty="0"/>
            </a:br>
            <a:r>
              <a:rPr lang="en-US" sz="2000" dirty="0"/>
              <a:t>Partial Views </a:t>
            </a:r>
            <a:r>
              <a:rPr lang="en-US" sz="2000" i="1" dirty="0"/>
              <a:t>vs.</a:t>
            </a:r>
            <a:r>
              <a:rPr lang="en-US" sz="2000" dirty="0"/>
              <a:t> View Components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Prefer View Components when…</a:t>
            </a:r>
          </a:p>
          <a:p>
            <a:pPr lvl="1"/>
            <a:r>
              <a:rPr lang="en-US" dirty="0"/>
              <a:t>Complex rendering logic is needed</a:t>
            </a:r>
          </a:p>
          <a:p>
            <a:pPr lvl="1"/>
            <a:r>
              <a:rPr lang="en-US" dirty="0"/>
              <a:t>Testability is important</a:t>
            </a:r>
          </a:p>
          <a:p>
            <a:pPr lvl="1"/>
            <a:r>
              <a:rPr lang="en-US" dirty="0"/>
              <a:t>Tag Helper support is desired</a:t>
            </a:r>
          </a:p>
          <a:p>
            <a:pPr lvl="1"/>
            <a:endParaRPr lang="en-US" dirty="0"/>
          </a:p>
          <a:p>
            <a:r>
              <a:rPr lang="en-US" dirty="0"/>
              <a:t>Prefer Partial Views when…</a:t>
            </a:r>
          </a:p>
          <a:p>
            <a:pPr lvl="1"/>
            <a:r>
              <a:rPr lang="en-US" dirty="0"/>
              <a:t>Simplifying large views into small components</a:t>
            </a:r>
          </a:p>
          <a:p>
            <a:pPr lvl="1"/>
            <a:r>
              <a:rPr lang="en-US" dirty="0"/>
              <a:t>Reducing duplication of view content</a:t>
            </a:r>
          </a:p>
          <a:p>
            <a:pPr lvl="1"/>
            <a:r>
              <a:rPr lang="en-US" dirty="0"/>
              <a:t>Porting app from ASP.NET proper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7722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/>
              <a:t>	</a:t>
            </a:r>
          </a:p>
          <a:p>
            <a:pPr marL="0" indent="0">
              <a:buNone/>
            </a:pPr>
            <a:r>
              <a:rPr lang="en-US" dirty="0"/>
              <a:t>	@Scott_Addie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</a:t>
            </a:r>
          </a:p>
          <a:p>
            <a:pPr marL="0" indent="0">
              <a:buNone/>
            </a:pPr>
            <a:r>
              <a:rPr lang="en-US" dirty="0"/>
              <a:t>	scottaddie.com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400" dirty="0"/>
              <a:t>	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dirty="0"/>
              <a:t>github.com/</a:t>
            </a:r>
            <a:r>
              <a:rPr lang="en-US" dirty="0" err="1"/>
              <a:t>scottaddie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	     /</a:t>
            </a:r>
            <a:r>
              <a:rPr lang="en-US" dirty="0" err="1"/>
              <a:t>TagHelpersDemo</a:t>
            </a:r>
            <a:r>
              <a:rPr lang="en-US" dirty="0"/>
              <a:t>	</a:t>
            </a:r>
          </a:p>
          <a:p>
            <a:pPr marL="0" indent="0">
              <a:buNone/>
            </a:pPr>
            <a:r>
              <a:rPr lang="en-US" dirty="0"/>
              <a:t>	     /</a:t>
            </a:r>
            <a:r>
              <a:rPr lang="en-US" dirty="0" err="1"/>
              <a:t>ViewComponentsDemo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	     /slide-decks</a:t>
            </a:r>
          </a:p>
          <a:p>
            <a:pPr marL="0" indent="0">
              <a:buNone/>
            </a:pPr>
            <a:r>
              <a:rPr lang="en-US" dirty="0"/>
              <a:t>			</a:t>
            </a:r>
          </a:p>
          <a:p>
            <a:pPr marL="0" indent="0">
              <a:buNone/>
            </a:pPr>
            <a:r>
              <a:rPr lang="en-US" dirty="0"/>
              <a:t>	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Content Placeholder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875" y="1858169"/>
            <a:ext cx="4286250" cy="42862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2414" y="1996977"/>
            <a:ext cx="682893" cy="555188"/>
          </a:xfrm>
          <a:prstGeom prst="rect">
            <a:avLst/>
          </a:prstGeom>
        </p:spPr>
      </p:pic>
      <p:pic>
        <p:nvPicPr>
          <p:cNvPr id="9" name="Picture 2" descr="http://www.freeiconspng.com/uploads/github-logo-icon-30.png"/>
          <p:cNvPicPr>
            <a:picLocks noChangeAspect="1" noChangeArrowheads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4128" y="4294173"/>
            <a:ext cx="913109" cy="913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http://pfbla47oxrfqoj1qhic01ij0.wpengine.netdna-cdn.com/wp-content/uploads/2013/11/rss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1724" y="3179831"/>
            <a:ext cx="697916" cy="697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32774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Review of Options</a:t>
            </a:r>
          </a:p>
          <a:p>
            <a:r>
              <a:rPr lang="en-US" dirty="0"/>
              <a:t>Tag Helpers</a:t>
            </a:r>
          </a:p>
          <a:p>
            <a:r>
              <a:rPr lang="en-US" dirty="0"/>
              <a:t>View Components</a:t>
            </a:r>
          </a:p>
          <a:p>
            <a:r>
              <a:rPr lang="en-US" dirty="0"/>
              <a:t>View Components as Tag Helpers</a:t>
            </a:r>
          </a:p>
          <a:p>
            <a:r>
              <a:rPr lang="en-US" dirty="0"/>
              <a:t>Recommended Use Cases</a:t>
            </a:r>
          </a:p>
        </p:txBody>
      </p:sp>
    </p:spTree>
    <p:extLst>
      <p:ext uri="{BB962C8B-B14F-4D97-AF65-F5344CB8AC3E}">
        <p14:creationId xmlns:p14="http://schemas.microsoft.com/office/powerpoint/2010/main" val="3024043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Helpers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Poor IntelliSense support</a:t>
            </a:r>
          </a:p>
          <a:p>
            <a:r>
              <a:rPr lang="en-US" dirty="0"/>
              <a:t>Context switching between HTML and C#/VB</a:t>
            </a:r>
          </a:p>
          <a:p>
            <a:r>
              <a:rPr lang="en-US" dirty="0"/>
              <a:t>Invoked as methods inside of HTML in Razor views</a:t>
            </a:r>
          </a:p>
          <a:p>
            <a:r>
              <a:rPr lang="en-US" dirty="0"/>
              <a:t>Not designed with testing in mind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635293"/>
              </p:ext>
            </p:extLst>
          </p:nvPr>
        </p:nvGraphicFramePr>
        <p:xfrm>
          <a:off x="937490" y="4436591"/>
          <a:ext cx="10416310" cy="20876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16310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087693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0000"/>
                          </a:solidFill>
                          <a:highlight>
                            <a:srgbClr val="FFFF00"/>
                          </a:highlight>
                          <a:latin typeface="Consolas" panose="020B0609020204030204" pitchFamily="49" charset="0"/>
                        </a:rPr>
                        <a:t>@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Html.Label(</a:t>
                      </a:r>
                      <a:r>
                        <a:rPr lang="en-US" sz="20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"FirstName"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, </a:t>
                      </a:r>
                      <a:r>
                        <a:rPr lang="en-US" sz="20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"First Name:"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, </a:t>
                      </a:r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new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{ @class = </a:t>
                      </a:r>
                      <a:r>
                        <a:rPr lang="en-US" sz="20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"caption"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})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931228" y="3990023"/>
            <a:ext cx="2900800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Index.cshtml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125102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Partial Views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Allow for sharing of common view elements</a:t>
            </a:r>
          </a:p>
          <a:p>
            <a:r>
              <a:rPr lang="en-US" dirty="0"/>
              <a:t>Not recommended when code execution is needed</a:t>
            </a:r>
          </a:p>
          <a:p>
            <a:r>
              <a:rPr lang="en-US" dirty="0"/>
              <a:t>Not designed with testing in mind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0508330"/>
              </p:ext>
            </p:extLst>
          </p:nvPr>
        </p:nvGraphicFramePr>
        <p:xfrm>
          <a:off x="937490" y="3895571"/>
          <a:ext cx="10416310" cy="20876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16310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087693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0000"/>
                          </a:solidFill>
                          <a:highlight>
                            <a:srgbClr val="FFFF00"/>
                          </a:highlight>
                          <a:latin typeface="Consolas" panose="020B0609020204030204" pitchFamily="49" charset="0"/>
                        </a:rPr>
                        <a:t>@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Html.Partial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20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"_</a:t>
                      </a:r>
                      <a:r>
                        <a:rPr lang="en-US" sz="20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AuthorPartial</a:t>
                      </a:r>
                      <a:r>
                        <a:rPr lang="en-US" sz="20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</a:t>
                      </a:r>
                    </a:p>
                    <a:p>
                      <a:endParaRPr lang="en-US" sz="2000" b="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endParaRPr lang="en-US" sz="20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931228" y="3449003"/>
            <a:ext cx="2900800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Index.cshtml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872351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A0C0E5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37" b="89748" l="5145" r="95383">
                        <a14:foregroundMark x1="29815" y1="25394" x2="11346" y2="45741"/>
                        <a14:foregroundMark x1="57652" y1="21767" x2="42348" y2="73975"/>
                        <a14:foregroundMark x1="72032" y1="26814" x2="87335" y2="46215"/>
                        <a14:foregroundMark x1="87863" y1="48423" x2="72823" y2="6514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" y="2208372"/>
            <a:ext cx="4975956" cy="416194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Tag Helpers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863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Tag Helper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Great IntelliSense support</a:t>
            </a:r>
          </a:p>
          <a:p>
            <a:r>
              <a:rPr lang="en-US" dirty="0"/>
              <a:t>Eliminate context switching between HTML and C#</a:t>
            </a:r>
          </a:p>
          <a:p>
            <a:r>
              <a:rPr lang="en-US" dirty="0"/>
              <a:t>Designed with testing in mind</a:t>
            </a:r>
          </a:p>
          <a:p>
            <a:r>
              <a:rPr lang="en-US" dirty="0"/>
              <a:t>Attach to HTML elements in Razor views</a:t>
            </a:r>
          </a:p>
        </p:txBody>
      </p:sp>
    </p:spTree>
    <p:extLst>
      <p:ext uri="{BB962C8B-B14F-4D97-AF65-F5344CB8AC3E}">
        <p14:creationId xmlns:p14="http://schemas.microsoft.com/office/powerpoint/2010/main" val="21332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Tag Helper Anatomy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4688232"/>
              </p:ext>
            </p:extLst>
          </p:nvPr>
        </p:nvGraphicFramePr>
        <p:xfrm>
          <a:off x="937490" y="2272193"/>
          <a:ext cx="10416310" cy="38314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16310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3831427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sz="2000" b="1" dirty="0">
                          <a:solidFill>
                            <a:srgbClr val="800080"/>
                          </a:solidFill>
                          <a:latin typeface="Consolas" panose="020B0609020204030204" pitchFamily="49" charset="0"/>
                        </a:rPr>
                        <a:t>label</a:t>
                      </a:r>
                      <a:r>
                        <a:rPr lang="en-US" sz="2000" b="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2000" b="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class</a:t>
                      </a:r>
                      <a:r>
                        <a:rPr lang="en-US" sz="2000" b="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="caption"</a:t>
                      </a:r>
                      <a:r>
                        <a:rPr lang="en-US" sz="2000" b="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2000" b="1" dirty="0">
                          <a:solidFill>
                            <a:srgbClr val="800080"/>
                          </a:solidFill>
                          <a:latin typeface="Consolas" panose="020B0609020204030204" pitchFamily="49" charset="0"/>
                        </a:rPr>
                        <a:t>asp-for</a:t>
                      </a:r>
                      <a:r>
                        <a:rPr lang="en-US" sz="2000" b="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="</a:t>
                      </a:r>
                      <a:r>
                        <a:rPr lang="en-US" sz="2000" b="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FirstName</a:t>
                      </a:r>
                      <a:r>
                        <a:rPr lang="en-US" sz="2000" b="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2000" b="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2000" b="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/&gt;</a:t>
                      </a:r>
                      <a:endParaRPr lang="en-US" sz="20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931228" y="1825625"/>
            <a:ext cx="2900800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Index.cshtml</a:t>
            </a:r>
            <a:endParaRPr lang="en-US" b="1" dirty="0"/>
          </a:p>
        </p:txBody>
      </p:sp>
      <p:sp>
        <p:nvSpPr>
          <p:cNvPr id="7" name="Rectangle 6"/>
          <p:cNvSpPr/>
          <p:nvPr/>
        </p:nvSpPr>
        <p:spPr>
          <a:xfrm>
            <a:off x="1106488" y="3652202"/>
            <a:ext cx="2900800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Target Element</a:t>
            </a:r>
          </a:p>
        </p:txBody>
      </p:sp>
      <p:sp>
        <p:nvSpPr>
          <p:cNvPr id="8" name="Rectangle 7"/>
          <p:cNvSpPr/>
          <p:nvPr/>
        </p:nvSpPr>
        <p:spPr>
          <a:xfrm>
            <a:off x="4398328" y="3652202"/>
            <a:ext cx="2900800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Tag Helper Attribute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flipH="1" flipV="1">
            <a:off x="1623060" y="2651760"/>
            <a:ext cx="933828" cy="100044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cxnSpLocks/>
            <a:stCxn id="8" idx="0"/>
          </p:cNvCxnSpPr>
          <p:nvPr/>
        </p:nvCxnSpPr>
        <p:spPr>
          <a:xfrm flipH="1" flipV="1">
            <a:off x="4792980" y="2651760"/>
            <a:ext cx="1055748" cy="100044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2889568" y="4875927"/>
            <a:ext cx="2900800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Standard HTML Attribute</a:t>
            </a:r>
          </a:p>
        </p:txBody>
      </p:sp>
      <p:cxnSp>
        <p:nvCxnSpPr>
          <p:cNvPr id="16" name="Straight Arrow Connector 15"/>
          <p:cNvCxnSpPr>
            <a:cxnSpLocks/>
          </p:cNvCxnSpPr>
          <p:nvPr/>
        </p:nvCxnSpPr>
        <p:spPr>
          <a:xfrm flipH="1" flipV="1">
            <a:off x="2381628" y="2651760"/>
            <a:ext cx="1967056" cy="222416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0446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Tag Helpers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08050" y="1466850"/>
            <a:ext cx="10928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80255" y="0"/>
            <a:ext cx="6111745" cy="6857999"/>
          </a:xfrm>
          <a:prstGeom prst="parallelogram">
            <a:avLst>
              <a:gd name="adj" fmla="val 40186"/>
            </a:avLst>
          </a:prstGeom>
          <a:solidFill>
            <a:schemeClr val="accent1"/>
          </a:solidFill>
        </p:spPr>
      </p:pic>
    </p:spTree>
    <p:extLst>
      <p:ext uri="{BB962C8B-B14F-4D97-AF65-F5344CB8AC3E}">
        <p14:creationId xmlns:p14="http://schemas.microsoft.com/office/powerpoint/2010/main" val="533623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278" y="1775299"/>
            <a:ext cx="5659877" cy="565987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 Components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878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47D8FF"/>
      </a:hlink>
      <a:folHlink>
        <a:srgbClr val="954F72"/>
      </a:folHlink>
    </a:clrScheme>
    <a:fontScheme name="Custom 1">
      <a:majorFont>
        <a:latin typeface="Segoe UI Light"/>
        <a:ea typeface=""/>
        <a:cs typeface=""/>
      </a:majorFont>
      <a:minorFont>
        <a:latin typeface="Segoe UI Ligh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8-30707_dotnetConf_Template">
  <a:themeElements>
    <a:clrScheme name="dotnetConf">
      <a:dk1>
        <a:srgbClr val="1E1A20"/>
      </a:dk1>
      <a:lt1>
        <a:srgbClr val="FFFFFF"/>
      </a:lt1>
      <a:dk2>
        <a:srgbClr val="107C10"/>
      </a:dk2>
      <a:lt2>
        <a:srgbClr val="F8F8F8"/>
      </a:lt2>
      <a:accent1>
        <a:srgbClr val="107C10"/>
      </a:accent1>
      <a:accent2>
        <a:srgbClr val="D83B01"/>
      </a:accent2>
      <a:accent3>
        <a:srgbClr val="0078D7"/>
      </a:accent3>
      <a:accent4>
        <a:srgbClr val="FFB900"/>
      </a:accent4>
      <a:accent5>
        <a:srgbClr val="D2D2D2"/>
      </a:accent5>
      <a:accent6>
        <a:srgbClr val="FF8C0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5439">
                  <a:srgbClr val="F8F8F8"/>
                </a:gs>
                <a:gs pos="10000">
                  <a:srgbClr val="F8F8F8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dotnetConf_2016_16x9_Template" id="{C0749003-9B83-4EC7-9CCE-0827D34B3F3D}" vid="{573B5C64-E77A-410B-B9D9-EC179F4A09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3502</TotalTime>
  <Words>393</Words>
  <Application>Microsoft Office PowerPoint</Application>
  <PresentationFormat>Widescreen</PresentationFormat>
  <Paragraphs>110</Paragraphs>
  <Slides>17</Slides>
  <Notes>16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17</vt:i4>
      </vt:variant>
      <vt:variant>
        <vt:lpstr>Custom Shows</vt:lpstr>
      </vt:variant>
      <vt:variant>
        <vt:i4>1</vt:i4>
      </vt:variant>
    </vt:vector>
  </HeadingPairs>
  <TitlesOfParts>
    <vt:vector size="28" baseType="lpstr">
      <vt:lpstr>Arial</vt:lpstr>
      <vt:lpstr>Calibri</vt:lpstr>
      <vt:lpstr>Consolas</vt:lpstr>
      <vt:lpstr>Segoe UI</vt:lpstr>
      <vt:lpstr>Segoe UI Light</vt:lpstr>
      <vt:lpstr>Segoe UI Semibold</vt:lpstr>
      <vt:lpstr>Segoe UI Semilight</vt:lpstr>
      <vt:lpstr>Wingdings</vt:lpstr>
      <vt:lpstr>Office Theme</vt:lpstr>
      <vt:lpstr>8-30707_dotnetConf_Template</vt:lpstr>
      <vt:lpstr>Building Reusable UI Components in ASP.NET Core MVC</vt:lpstr>
      <vt:lpstr>Agenda</vt:lpstr>
      <vt:lpstr>HTML Helpers</vt:lpstr>
      <vt:lpstr>Partial Views</vt:lpstr>
      <vt:lpstr>Tag Helpers</vt:lpstr>
      <vt:lpstr>Tag Helper Overview</vt:lpstr>
      <vt:lpstr>Tag Helper Anatomy</vt:lpstr>
      <vt:lpstr>Demo</vt:lpstr>
      <vt:lpstr>View Components</vt:lpstr>
      <vt:lpstr>View Component Overview</vt:lpstr>
      <vt:lpstr>View Component Anatomy</vt:lpstr>
      <vt:lpstr>View Search Paths</vt:lpstr>
      <vt:lpstr>View Component Invocation Approaches</vt:lpstr>
      <vt:lpstr>Demo</vt:lpstr>
      <vt:lpstr>Recommendations HTML Helpers vs. Tag Helpers</vt:lpstr>
      <vt:lpstr>Recommendations Partial Views vs. View Components</vt:lpstr>
      <vt:lpstr>Thank you!</vt:lpstr>
      <vt:lpstr>Main Slides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Building Reusable UI Components in ASP.NET Core MVC</dc:title>
  <dc:creator>Scott Addie</dc:creator>
  <cp:keywords>.NET, ASP.NET, MVC, ASP.NET Core, Visual Studio</cp:keywords>
  <cp:lastModifiedBy>Scott Addie</cp:lastModifiedBy>
  <cp:revision>724</cp:revision>
  <dcterms:created xsi:type="dcterms:W3CDTF">2016-07-13T16:00:36Z</dcterms:created>
  <dcterms:modified xsi:type="dcterms:W3CDTF">2017-04-08T02:44:52Z</dcterms:modified>
</cp:coreProperties>
</file>